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2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9675" cy="10691494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5" Type="http://schemas.openxmlformats.org/officeDocument/2006/relationships/viewProps" Target="viewProps.xml"/><Relationship Id="rId4" Type="http://schemas.openxmlformats.org/officeDocument/2006/relationships/tableStyles" Target="tableStyles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483869" y="2182367"/>
          <a:ext cx="6577330" cy="3221355"/>
        </p:xfrm>
        <a:graphic>
          <a:graphicData uri="http://schemas.openxmlformats.org/drawingml/2006/table">
            <a:tbl>
              <a:tblPr/>
              <a:tblGrid>
                <a:gridCol w="601980"/>
                <a:gridCol w="1315085"/>
                <a:gridCol w="1077595"/>
                <a:gridCol w="631190"/>
                <a:gridCol w="754379"/>
                <a:gridCol w="560705"/>
                <a:gridCol w="569594"/>
                <a:gridCol w="499744"/>
                <a:gridCol w="567054"/>
              </a:tblGrid>
              <a:tr h="476884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25095" algn="l" rtl="0" eaLnBrk="0">
                        <a:lnSpc>
                          <a:spcPct val="9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姓</a:t>
                      </a: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名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477519" algn="l" rtl="0" eaLnBrk="0">
                        <a:lnSpc>
                          <a:spcPct val="9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职</a:t>
                      </a: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务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389890" algn="l" rtl="0" eaLnBrk="0">
                        <a:lnSpc>
                          <a:spcPct val="9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任</a:t>
                      </a:r>
                      <a:r>
                        <a:rPr sz="9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职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390525" algn="l" rtl="0" eaLnBrk="0">
                        <a:lnSpc>
                          <a:spcPts val="1234"/>
                        </a:lnSpc>
                        <a:tabLst/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起</a:t>
                      </a:r>
                      <a:r>
                        <a:rPr sz="900" kern="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止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396240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时</a:t>
                      </a:r>
                      <a:r>
                        <a:rPr sz="900" kern="0" spc="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间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55904" algn="l" rtl="0" eaLnBrk="0">
                        <a:lnSpc>
                          <a:spcPct val="92000"/>
                        </a:lnSpc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2024年从本公司获得的税前报酬情况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892810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（单位：万元）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3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2389" algn="l" rtl="0" eaLnBrk="0">
                        <a:lnSpc>
                          <a:spcPct val="9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是否在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70485" algn="l" rtl="0" eaLnBrk="0">
                        <a:lnSpc>
                          <a:spcPct val="92000"/>
                        </a:lnSpc>
                        <a:spcBef>
                          <a:spcPts val="246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股东单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70485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位或其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73025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它关联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70485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方领取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133350" algn="l" rtl="0" eaLnBrk="0">
                        <a:lnSpc>
                          <a:spcPct val="92000"/>
                        </a:lnSpc>
                        <a:spcBef>
                          <a:spcPts val="23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报酬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38100" algn="l" rtl="0" eaLnBrk="0">
                        <a:lnSpc>
                          <a:spcPct val="9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在关联方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100964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领取的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38100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税前薪酬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168275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总额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105410" algn="l" rtl="0" eaLnBrk="0">
                        <a:lnSpc>
                          <a:spcPct val="92000"/>
                        </a:lnSpc>
                        <a:spcBef>
                          <a:spcPts val="246"/>
                        </a:spcBef>
                        <a:tabLst/>
                      </a:pPr>
                      <a:r>
                        <a:rPr sz="9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（万元）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1580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32409" indent="-158750" algn="l" rtl="0" eaLnBrk="0">
                        <a:lnSpc>
                          <a:spcPct val="121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应付薪酬</a:t>
                      </a:r>
                      <a:r>
                        <a:rPr sz="8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（1）</a:t>
                      </a:r>
                      <a:endParaRPr sz="8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5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72389" algn="l" rtl="0" eaLnBrk="0">
                        <a:lnSpc>
                          <a:spcPct val="9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社会保险、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73660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企业年金、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71755" algn="l" rtl="0" eaLnBrk="0">
                        <a:lnSpc>
                          <a:spcPct val="92000"/>
                        </a:lnSpc>
                        <a:spcBef>
                          <a:spcPts val="246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补充医疗保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78739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险及住房公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71755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积金的单位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132714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缴存部分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95275" algn="l" rtl="0" eaLnBrk="0">
                        <a:lnSpc>
                          <a:spcPts val="994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（2）</a:t>
                      </a:r>
                      <a:endParaRPr sz="8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38100" algn="l" rtl="0" eaLnBrk="0">
                        <a:lnSpc>
                          <a:spcPct val="9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其它货币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101600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性收入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104775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（注明具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165735" indent="-127635" algn="l" rtl="0" eaLnBrk="0">
                        <a:lnSpc>
                          <a:spcPct val="113000"/>
                        </a:lnSpc>
                        <a:spcBef>
                          <a:spcPts val="163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体项目并</a:t>
                      </a:r>
                      <a:r>
                        <a:rPr sz="9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分列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199389" algn="l" rtl="0" eaLnBrk="0">
                        <a:lnSpc>
                          <a:spcPts val="994"/>
                        </a:lnSpc>
                        <a:spcBef>
                          <a:spcPts val="113"/>
                        </a:spcBef>
                        <a:tabLst/>
                      </a:pPr>
                      <a:r>
                        <a:rPr sz="8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（3）</a:t>
                      </a:r>
                      <a:endParaRPr sz="8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5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69545" algn="l" rtl="0" eaLnBrk="0">
                        <a:lnSpc>
                          <a:spcPct val="9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合计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172085" algn="l" rtl="0" eaLnBrk="0">
                        <a:lnSpc>
                          <a:spcPts val="994"/>
                        </a:lnSpc>
                        <a:spcBef>
                          <a:spcPts val="246"/>
                        </a:spcBef>
                        <a:tabLst/>
                      </a:pP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（4）=</a:t>
                      </a:r>
                      <a:endParaRPr sz="8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172085" algn="l" rtl="0" eaLnBrk="0">
                        <a:lnSpc>
                          <a:spcPts val="994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（1）+</a:t>
                      </a:r>
                      <a:endParaRPr sz="8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172085" algn="l" rtl="0" eaLnBrk="0">
                        <a:lnSpc>
                          <a:spcPts val="994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8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（2）+</a:t>
                      </a:r>
                      <a:endParaRPr sz="8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2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03834" algn="l" rtl="0" eaLnBrk="0">
                        <a:lnSpc>
                          <a:spcPts val="994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（3）</a:t>
                      </a:r>
                      <a:endParaRPr sz="8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2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2446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刘景洪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8575" algn="l" rtl="0" eaLnBrk="0">
                        <a:lnSpc>
                          <a:spcPct val="9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铁山宾馆副总经理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31750" algn="l" rtl="0" eaLnBrk="0">
                        <a:lnSpc>
                          <a:spcPts val="1235"/>
                        </a:lnSpc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原纪委书记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sz="7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30480" algn="l" rtl="0" eaLnBrk="0">
                        <a:lnSpc>
                          <a:spcPct val="9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2024.07-至今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  <a:p>
                      <a:pPr marL="30480" algn="l" rtl="0" eaLnBrk="0">
                        <a:lnSpc>
                          <a:spcPct val="92000"/>
                        </a:lnSpc>
                        <a:spcBef>
                          <a:spcPts val="241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2019.07-2024.07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4351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17.84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26695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4.32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30175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0.00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04775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22.16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0066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否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3081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0.00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63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9954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24460" algn="l" rtl="0" eaLnBrk="0">
                        <a:lnSpc>
                          <a:spcPct val="92000"/>
                        </a:lnSpc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伍先春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9954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8575" algn="l" rtl="0" eaLnBrk="0">
                        <a:lnSpc>
                          <a:spcPct val="92000"/>
                        </a:lnSpc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铁山宾馆副总经理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9954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30480" algn="l" rtl="0" eaLnBrk="0">
                        <a:lnSpc>
                          <a:spcPct val="92000"/>
                        </a:lnSpc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2021.04-至今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9954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35889" algn="l" rtl="0" eaLnBrk="0">
                        <a:lnSpc>
                          <a:spcPct val="92000"/>
                        </a:lnSpc>
                        <a:tabLst/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20.17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9954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26695" algn="l" rtl="0" eaLnBrk="0">
                        <a:lnSpc>
                          <a:spcPct val="92000"/>
                        </a:lnSpc>
                        <a:tabLst/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4.37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9954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30175" algn="l" rtl="0" eaLnBrk="0">
                        <a:lnSpc>
                          <a:spcPct val="92000"/>
                        </a:lnSpc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0.00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9954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04775" algn="l" rtl="0" eaLnBrk="0">
                        <a:lnSpc>
                          <a:spcPct val="92000"/>
                        </a:lnSpc>
                        <a:tabLst/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24.54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9954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00660" algn="l" rtl="0" eaLnBrk="0">
                        <a:lnSpc>
                          <a:spcPct val="92000"/>
                        </a:lnSpc>
                        <a:tabLst/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否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algn="l" rtl="0" eaLnBrk="0">
                        <a:lnSpc>
                          <a:spcPct val="9954"/>
                        </a:lnSpc>
                        <a:tabLst/>
                      </a:pPr>
                      <a:endParaRPr sz="1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30810" algn="l" rtl="0" eaLnBrk="0">
                        <a:lnSpc>
                          <a:spcPct val="92000"/>
                        </a:lnSpc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0.00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9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25729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谷光维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8575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铁山宾馆纪委书记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3048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2024.09-至今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65735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4.48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3622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1.09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30175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0.00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38429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5.57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20066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否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  <a:p>
                      <a:pPr marL="13081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0.00</a:t>
                      </a:r>
                      <a:endParaRPr sz="900" dirty="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4"/>
          <p:cNvSpPr/>
          <p:nvPr/>
        </p:nvSpPr>
        <p:spPr>
          <a:xfrm>
            <a:off x="957452" y="1195832"/>
            <a:ext cx="6096634" cy="8985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341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ts val="2382"/>
              </a:lnSpc>
              <a:tabLst/>
            </a:pPr>
            <a:r>
              <a:rPr sz="1900" kern="0" spc="100" dirty="0">
                <a:solidFill>
                  <a:srgbClr val="000000">
                    <a:alpha val="100000"/>
                  </a:srgbClr>
                </a:solidFill>
                <a:latin typeface="FZXiaoBiaoSong-B05S"/>
                <a:ea typeface="FZXiaoBiaoSong-B05S"/>
                <a:cs typeface="FZXiaoBiaoSong-B05S"/>
              </a:rPr>
              <a:t>市属国有企业负责人2024年度薪酬信息披露情况表</a:t>
            </a:r>
            <a:endParaRPr sz="1900" dirty="0">
              <a:latin typeface="FZXiaoBiaoSong-B05S"/>
              <a:ea typeface="FZXiaoBiaoSong-B05S"/>
              <a:cs typeface="FZXiaoBiaoSong-B05S"/>
            </a:endParaRPr>
          </a:p>
          <a:p>
            <a:pPr algn="l" rtl="0" eaLnBrk="0">
              <a:lnSpc>
                <a:spcPct val="126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26000"/>
              </a:lnSpc>
              <a:tabLst/>
            </a:pPr>
            <a:endParaRPr sz="1000" dirty="0">
              <a:latin typeface="Arial"/>
              <a:ea typeface="Arial"/>
              <a:cs typeface="Arial"/>
            </a:endParaRPr>
          </a:p>
          <a:p>
            <a:pPr algn="l" rtl="0" eaLnBrk="0">
              <a:lnSpc>
                <a:spcPct val="137000"/>
              </a:lnSpc>
              <a:tabLst/>
            </a:pPr>
            <a:endParaRPr sz="200" dirty="0">
              <a:latin typeface="Arial"/>
              <a:ea typeface="Arial"/>
              <a:cs typeface="Arial"/>
            </a:endParaRPr>
          </a:p>
          <a:p>
            <a:pPr algn="r" rtl="0" eaLnBrk="0">
              <a:lnSpc>
                <a:spcPct val="86000"/>
              </a:lnSpc>
              <a:spcBef>
                <a:spcPts val="2"/>
              </a:spcBef>
              <a:tabLst/>
            </a:pP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单位：万元</a:t>
            </a:r>
            <a:endParaRPr sz="1100" dirty="0">
              <a:latin typeface="SimSun"/>
              <a:ea typeface="SimSun"/>
              <a:cs typeface="SimSun"/>
            </a:endParaRPr>
          </a:p>
        </p:txBody>
      </p:sp>
      <p:sp>
        <p:nvSpPr>
          <p:cNvPr id="6" name="textbox 6"/>
          <p:cNvSpPr/>
          <p:nvPr/>
        </p:nvSpPr>
        <p:spPr>
          <a:xfrm>
            <a:off x="508102" y="5648997"/>
            <a:ext cx="3414395" cy="15176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758"/>
              </a:lnSpc>
              <a:tabLst/>
            </a:pPr>
            <a:endParaRPr sz="100" dirty="0">
              <a:latin typeface="Arial"/>
              <a:ea typeface="Arial"/>
              <a:cs typeface="Arial"/>
            </a:endParaRPr>
          </a:p>
          <a:p>
            <a:pPr marL="12700" algn="l" rtl="0" eaLnBrk="0">
              <a:lnSpc>
                <a:spcPct val="92000"/>
              </a:lnSpc>
              <a:tabLst/>
            </a:pPr>
            <a:r>
              <a:rPr sz="900" kern="0" spc="9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注：上表披露薪酬为市属企业</a:t>
            </a:r>
            <a:r>
              <a:rPr sz="900" kern="0" spc="8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负责人2024年度应发税前薪酬。</a:t>
            </a:r>
            <a:endParaRPr sz="900" dirty="0">
              <a:latin typeface="SimSun"/>
              <a:ea typeface="SimSun"/>
              <a:cs typeface="SimSu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Application>WPS 表格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2026-02-05T11:56:22Z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wqlLaW5nc29mdCBQREYgdG8gV1BTIDExNQ</vt:lpwstr>
  </property>
  <property fmtid="{D5CDD505-2E9C-101B-9397-08002B2CF9AE}" pid="3" name="Created">
    <vt:filetime>2026-02-09T15:04:23</vt:filetime>
  </property>
</Properties>
</file>